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332" r:id="rId2"/>
    <p:sldId id="344" r:id="rId3"/>
    <p:sldId id="343" r:id="rId4"/>
    <p:sldId id="283" r:id="rId5"/>
    <p:sldId id="335" r:id="rId6"/>
    <p:sldId id="336" r:id="rId7"/>
    <p:sldId id="284" r:id="rId8"/>
    <p:sldId id="279" r:id="rId9"/>
    <p:sldId id="337" r:id="rId10"/>
    <p:sldId id="338" r:id="rId11"/>
    <p:sldId id="289" r:id="rId12"/>
    <p:sldId id="288" r:id="rId13"/>
    <p:sldId id="317" r:id="rId14"/>
    <p:sldId id="339" r:id="rId15"/>
    <p:sldId id="340" r:id="rId16"/>
    <p:sldId id="256" r:id="rId17"/>
    <p:sldId id="341" r:id="rId18"/>
    <p:sldId id="333" r:id="rId19"/>
    <p:sldId id="334" r:id="rId20"/>
    <p:sldId id="342" r:id="rId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5840"/>
    <a:srgbClr val="2F8086"/>
    <a:srgbClr val="D08C34"/>
    <a:srgbClr val="ED982D"/>
    <a:srgbClr val="622049"/>
    <a:srgbClr val="932F6B"/>
    <a:srgbClr val="243C1F"/>
    <a:srgbClr val="14253C"/>
    <a:srgbClr val="532324"/>
    <a:srgbClr val="507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247" autoAdjust="0"/>
    <p:restoredTop sz="82020" autoAdjust="0"/>
  </p:normalViewPr>
  <p:slideViewPr>
    <p:cSldViewPr>
      <p:cViewPr>
        <p:scale>
          <a:sx n="60" d="100"/>
          <a:sy n="60" d="100"/>
        </p:scale>
        <p:origin x="2848" y="22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8" d="100"/>
          <a:sy n="168" d="100"/>
        </p:scale>
        <p:origin x="1920"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en-US" dirty="0"/>
          </a:p>
        </p:txBody>
      </p:sp>
      <p:sp>
        <p:nvSpPr>
          <p:cNvPr id="1064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en-US" dirty="0"/>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en-US" dirty="0"/>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B11FA646-5BA4-2540-B87F-8ED0E4574DDD}" type="slidenum">
              <a:rPr lang="en-US"/>
              <a:pPr/>
              <a:t>‹#›</a:t>
            </a:fld>
            <a:endParaRPr lang="en-US" dirty="0"/>
          </a:p>
        </p:txBody>
      </p:sp>
    </p:spTree>
    <p:extLst>
      <p:ext uri="{BB962C8B-B14F-4D97-AF65-F5344CB8AC3E}">
        <p14:creationId xmlns:p14="http://schemas.microsoft.com/office/powerpoint/2010/main" val="1883198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9.10  Somatosensory portions of the thalamus and their cortical targets in the postcentral gyrus.</a:t>
            </a:r>
            <a:r>
              <a:rPr lang="en-US" dirty="0"/>
              <a:t> The ventral posterior nuclear complex comprises the VPM, which relays somatosensory information carried by the trigeminal system from the face, and the VPL, which relays somatosensory information from the rest of the body. The diagram at the upper right shows the organization of the primary somatosensory cortex in the postcentral gyrus, shown here in a section cutting across the gyrus from anterior to posterior. (After Brodal, 1992 and Jones et al., 1982.)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111452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9.11  Somatotopic order in the human primary somatosensory cortex.</a:t>
            </a:r>
            <a:r>
              <a:rPr lang="en-US" dirty="0"/>
              <a:t> (A) Diagram showing the region of the human cortex from which electrical activity is recorded following mechanosensory stimulation of different parts of the body. (The patients in the study were undergoing neurosurgical procedures for which such mapping was required.) Although modern imaging methods are now refining these classical data, the human somatotopic map defined in the 1930s has remained generally valid. (B) Diagram showing the somatotopic representation of body parts from medial to lateral. (C) Cartoon of the homunculus constructed on the basis of such mapping. Note that the amount of somatosensory cortex devoted to the hands and face is much larger than the relative amount of body surface in these regions. A similar disproportion is apparent in the primary motor cortex, for much the same reasons (see Chapter 17). (After Penfield and Rasmussen, 1950, and Corsi, 1991.)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1023014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9.8  The main touch pathways.</a:t>
            </a:r>
            <a:r>
              <a:rPr lang="en-US" dirty="0"/>
              <a:t> (A) The dorsal column–medial lemniscal pathway carries mechanosensory information from the posterior third of the head and the rest of the body. (B) The trigeminal portion of the mechanosensory system carries similar information from the face.</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1182826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9.11  Somatotopic order in the human primary somatosensory cortex.</a:t>
            </a:r>
            <a:r>
              <a:rPr lang="en-US" dirty="0"/>
              <a:t> (A) Diagram showing the region of the human cortex from which electrical activity is recorded following mechanosensory stimulation of different parts of the body. (The patients in the study were undergoing neurosurgical procedures for which such mapping was required.) Although modern imaging methods are now refining these classical data, the human somatotopic map defined in the 1930s has remained generally valid. (B) Diagram showing the somatotopic representation of body parts from medial to lateral. (C) Cartoon of the homunculus constructed on the basis of such mapping. Note that the amount of somatosensory cortex devoted to the hands and face is much larger than the relative amount of body surface in these regions. A similar disproportion is apparent in the primary motor cortex, for much the same reasons (see Chapter 17). (After Penfield and Rasmussen, 1950, and Corsi, 1991.)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9</a:t>
            </a:fld>
            <a:endParaRPr lang="en-US" dirty="0"/>
          </a:p>
        </p:txBody>
      </p:sp>
    </p:spTree>
    <p:extLst>
      <p:ext uri="{BB962C8B-B14F-4D97-AF65-F5344CB8AC3E}">
        <p14:creationId xmlns:p14="http://schemas.microsoft.com/office/powerpoint/2010/main" val="1097125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9.11  Somatotopic order in the human primary somatosensory cortex.</a:t>
            </a:r>
            <a:r>
              <a:rPr lang="en-US" dirty="0"/>
              <a:t> (A) Diagram showing the region of the human cortex from which electrical activity is recorded following mechanosensory stimulation of different parts of the body. (The patients in the study were undergoing neurosurgical procedures for which such mapping was required.) Although modern imaging methods are now refining these classical data, the human somatotopic map defined in the 1930s has remained generally valid. (B) Diagram showing the somatotopic representation of body parts from medial to lateral. (C) Cartoon of the homunculus constructed on the basis of such mapping. Note that the amount of somatosensory cortex devoted to the hands and face is much larger than the relative amount of body surface in these regions. A similar disproportion is apparent in the primary motor cortex, for much the same reasons (see Chapter 17). (After Penfield and Rasmussen, 1950, and Corsi, 1991.)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1650962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9.13  Neurons in the primary somatosensory cortex form functionally distinct columns.</a:t>
            </a:r>
            <a:r>
              <a:rPr lang="en-US" dirty="0"/>
              <a:t> (A) Primary somatosensory map in the owl monkey based, as for the human in Figure 9.11, on the electrical responsiveness of the cortex to peripheral stimulation. The enlargement on the right shows Brodmann’s areas 3b and 1, which process most cutaneous mechanosensory information. The arrangement is generally similar to that determined in humans. Note the presence of regions that are devoted to the representation of individual digits. (B) Modular organization of responses within the representation of a single digit, showing the location of electrode penetrations that encountered rapidly adapting (green) and slowly adapting (blue) responses within the representation of digit 4. (C) Distribution of slowly adapting and rapidly adapting receptive fields used to derive the plot in (B). Although the receptive fields of these different classes of afferents overlap on the skin surface, they are partially segregated within the cortical representation (A after Kaas, 1993; C after Sur et al., 1980.)</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11</a:t>
            </a:fld>
            <a:endParaRPr lang="en-US" dirty="0"/>
          </a:p>
        </p:txBody>
      </p:sp>
    </p:spTree>
    <p:extLst>
      <p:ext uri="{BB962C8B-B14F-4D97-AF65-F5344CB8AC3E}">
        <p14:creationId xmlns:p14="http://schemas.microsoft.com/office/powerpoint/2010/main" val="19333364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9.12  Connections within the somatosensory cortex establish functional hierarchies. </a:t>
            </a:r>
            <a:r>
              <a:rPr lang="en-US" dirty="0"/>
              <a:t>Inputs from the ventral posterior complex of the thalamus terminate in Brodmann’s areas 3a, 3b, 1, and 2, with the greatest density of projections in area 3b. Area 3b in turn projects heavily to areas 1 and 2, and the functions of these areas are dependent on the activity of area 3b. All subdivisions of primary somatosensory cortex project to secondary somatosensory cortex; the functions of SII are dependent on the activity of SI.</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4429420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7C35D17-09E3-9D74-D9D6-0BE125EFB727}"/>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ADC8EE-4B9D-2037-B70C-8C1E84A7D9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1.10  Imaging cortical neurons responding to visual stimuli using calcium-sensitive dyes</a:t>
            </a:r>
            <a:r>
              <a:rPr lang="en-US" altLang="en-US">
                <a:latin typeface="Times" pitchFamily="2" charset="0"/>
                <a:ea typeface="ＭＳ Ｐゴシック" panose="020B0600070205080204" pitchFamily="34" charset="-128"/>
              </a:rPr>
              <a:t>. (A) The imaging was done in a live mouse presented with visual stimuli at different orientations (a horizontally oriented series of high-contrast stripes is shown here). A small “window” of bone was removed over the visual cortex for application of the dyes and subsequent imaging; changes in fluorescence intensity were detected using a microscope with the objective over the exposed cortical surface. (LGN = lateral geniculate nucleus; V1 = primary visual cortex.) (B) The change in fluorescence intensity (∆ </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 [%]) of four cells imaged this way while the mouse viewed stripes in the orientations shown at the top of the graphs, moving in directions indicated by the arrows (numbers 1–4 on the graphs identify the cells, which can be localized in C). Each separate graph shows the response over time of one cortical cell. In each graph, the peaks in fluorescence signal indicate robust responses when the cell’s preferred stimulus orientation was presented; little response was elicited by nonpreferred stimuli. (C) The distribution of cells with preferred responses to stripes oriented at different angles (colors indicate preferred orientation). Activated cells preferring different orientations were interspersed, with each orientation represented by several cells in different positions within this small cortical area. (A from Mank, et al., 2008; B,C from Ohki et al., 2005.)</a:t>
            </a:r>
          </a:p>
        </p:txBody>
      </p:sp>
      <p:sp>
        <p:nvSpPr>
          <p:cNvPr id="25603" name="Slide Number Placeholder 3">
            <a:extLst>
              <a:ext uri="{FF2B5EF4-FFF2-40B4-BE49-F238E27FC236}">
                <a16:creationId xmlns:a16="http://schemas.microsoft.com/office/drawing/2014/main" id="{50E99143-E288-DFD4-24F3-2A99050F7F3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BDD60-4C93-DD45-B702-96A367647040}"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Box 9A  Patterns of Organization within the Sensory Cortices: Brain Modules</a:t>
            </a:r>
            <a:endParaRPr lang="en-US" dirty="0"/>
          </a:p>
          <a:p>
            <a:r>
              <a:rPr lang="en-US" dirty="0"/>
              <a:t>Examples of iterated modular substructures in the mammalian brain. (A) Ocular dominance columns in layer IV in the primary visual cortex (V1) of a rhesus monkey. (B) Repeating units called </a:t>
            </a:r>
            <a:r>
              <a:rPr lang="en-US" i="1" dirty="0"/>
              <a:t>blobs</a:t>
            </a:r>
            <a:r>
              <a:rPr lang="en-US" dirty="0"/>
              <a:t> in layers II and III in V1 of a squirrel monkey. (C) Stripes in layers II and III in V2 of a squirrel monkey. (D) Barrels in layer IV in primary somatosensory cortex of a rat. (E) Glomeruli in the olfactory bulb of a mouse. (F) Iterated units called </a:t>
            </a:r>
            <a:r>
              <a:rPr lang="en-US" i="1" dirty="0"/>
              <a:t>barreloids</a:t>
            </a:r>
            <a:r>
              <a:rPr lang="en-US" dirty="0"/>
              <a:t> in the thalamus of a rat. These and other examples indicate that modular organization is commonplace in the brain. These units are on the order of 100 to several hundred microns across. (From Purves et al., 1992.)</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8242202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D75B4F48-3FC3-DC46-98E0-A992AD9F441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E94ED56B-61B1-6D4D-A4E4-E3E93C44C78B}"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51F6B93B-8A20-044E-A0ED-8EA3C5033C3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0246E4A4-E5A9-F34A-AE53-96EA7F6EBAE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fld id="{733BD71D-BBA0-6042-91DD-6232676A5293}"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6072"/>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fld id="{78294A6C-E0A4-D440-8C07-58A0E47083E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2057400" y="6553200"/>
            <a:ext cx="50292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charset="0"/>
              </a:defRPr>
            </a:lvl1pPr>
          </a:lstStyle>
          <a:p>
            <a:endParaRPr lang="en-US" dirty="0"/>
          </a:p>
        </p:txBody>
      </p:sp>
      <p:sp>
        <p:nvSpPr>
          <p:cNvPr id="1026" name="Rectangle 2"/>
          <p:cNvSpPr>
            <a:spLocks noGrp="1" noChangeArrowheads="1"/>
          </p:cNvSpPr>
          <p:nvPr>
            <p:ph type="title"/>
          </p:nvPr>
        </p:nvSpPr>
        <p:spPr bwMode="auto">
          <a:xfrm>
            <a:off x="0" y="0"/>
            <a:ext cx="9144000" cy="381000"/>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5" r:id="rId8"/>
  </p:sldLayoutIdLst>
  <p:txStyles>
    <p:titleStyle>
      <a:lvl1pPr algn="l" rtl="0" fontAlgn="base">
        <a:spcBef>
          <a:spcPct val="0"/>
        </a:spcBef>
        <a:spcAft>
          <a:spcPct val="0"/>
        </a:spcAft>
        <a:defRPr sz="1600">
          <a:solidFill>
            <a:schemeClr val="bg1"/>
          </a:solidFill>
          <a:latin typeface="+mj-lt"/>
          <a:ea typeface="+mj-ea"/>
          <a:cs typeface="+mj-cs"/>
        </a:defRPr>
      </a:lvl1pPr>
      <a:lvl2pPr algn="l" rtl="0" fontAlgn="base">
        <a:spcBef>
          <a:spcPct val="0"/>
        </a:spcBef>
        <a:spcAft>
          <a:spcPct val="0"/>
        </a:spcAft>
        <a:defRPr sz="1600">
          <a:solidFill>
            <a:srgbClr val="FFFFFF"/>
          </a:solidFill>
          <a:latin typeface="Arial" charset="0"/>
        </a:defRPr>
      </a:lvl2pPr>
      <a:lvl3pPr algn="l" rtl="0" fontAlgn="base">
        <a:spcBef>
          <a:spcPct val="0"/>
        </a:spcBef>
        <a:spcAft>
          <a:spcPct val="0"/>
        </a:spcAft>
        <a:defRPr sz="1600">
          <a:solidFill>
            <a:srgbClr val="FFFFFF"/>
          </a:solidFill>
          <a:latin typeface="Arial" charset="0"/>
        </a:defRPr>
      </a:lvl3pPr>
      <a:lvl4pPr algn="l" rtl="0" fontAlgn="base">
        <a:spcBef>
          <a:spcPct val="0"/>
        </a:spcBef>
        <a:spcAft>
          <a:spcPct val="0"/>
        </a:spcAft>
        <a:defRPr sz="1600">
          <a:solidFill>
            <a:srgbClr val="FFFFFF"/>
          </a:solidFill>
          <a:latin typeface="Arial" charset="0"/>
        </a:defRPr>
      </a:lvl4pPr>
      <a:lvl5pPr algn="l" rtl="0" fontAlgn="base">
        <a:spcBef>
          <a:spcPct val="0"/>
        </a:spcBef>
        <a:spcAft>
          <a:spcPct val="0"/>
        </a:spcAft>
        <a:defRPr sz="1600">
          <a:solidFill>
            <a:srgbClr val="FFFFFF"/>
          </a:solidFill>
          <a:latin typeface="Arial"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BBD5F55E-2382-4C42-AD5D-C84D468B1E22}"/>
              </a:ext>
            </a:extLst>
          </p:cNvPr>
          <p:cNvSpPr txBox="1">
            <a:spLocks noChangeArrowheads="1"/>
          </p:cNvSpPr>
          <p:nvPr/>
        </p:nvSpPr>
        <p:spPr bwMode="auto">
          <a:xfrm>
            <a:off x="1757868" y="3570288"/>
            <a:ext cx="56282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Cortex</a:t>
            </a:r>
          </a:p>
          <a:p>
            <a:pPr algn="ctr"/>
            <a:r>
              <a:rPr lang="en-US" altLang="en-US" sz="3200" dirty="0"/>
              <a:t>2022_v1</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CB71AB65-2D33-7548-8F22-D773753EA852}"/>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solidFill>
                  <a:srgbClr val="002060"/>
                </a:solidFill>
              </a:rPr>
              <a:t>BMD ENG 301Quantitative Systems Physiology</a:t>
            </a:r>
            <a:br>
              <a:rPr lang="en-US" altLang="en-US" sz="3200" dirty="0">
                <a:solidFill>
                  <a:srgbClr val="002060"/>
                </a:solidFill>
              </a:rPr>
            </a:br>
            <a:r>
              <a:rPr lang="en-US" altLang="en-US" sz="3200" dirty="0">
                <a:solidFill>
                  <a:srgbClr val="002060"/>
                </a:solidFill>
              </a:rPr>
              <a:t>(Nervous System)</a:t>
            </a:r>
            <a:endParaRPr lang="en-US" altLang="en-US" sz="3200" dirty="0"/>
          </a:p>
        </p:txBody>
      </p:sp>
    </p:spTree>
    <p:extLst>
      <p:ext uri="{BB962C8B-B14F-4D97-AF65-F5344CB8AC3E}">
        <p14:creationId xmlns:p14="http://schemas.microsoft.com/office/powerpoint/2010/main" val="50492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9.11  Somatotopic order in the human primary somatosensory cortex </a:t>
            </a:r>
          </a:p>
        </p:txBody>
      </p:sp>
      <p:pic>
        <p:nvPicPr>
          <p:cNvPr id="4" name="Picture 3" descr="Neuroscience6e-Fig-09-11-0.jpg"/>
          <p:cNvPicPr>
            <a:picLocks noChangeAspect="1"/>
          </p:cNvPicPr>
          <p:nvPr/>
        </p:nvPicPr>
        <p:blipFill rotWithShape="1">
          <a:blip r:embed="rId3">
            <a:extLst>
              <a:ext uri="{28A0092B-C50C-407E-A947-70E740481C1C}">
                <a14:useLocalDpi xmlns:a14="http://schemas.microsoft.com/office/drawing/2010/main" val="0"/>
              </a:ext>
            </a:extLst>
          </a:blip>
          <a:srcRect r="47220" b="63825"/>
          <a:stretch/>
        </p:blipFill>
        <p:spPr>
          <a:xfrm flipH="1">
            <a:off x="586154" y="1905000"/>
            <a:ext cx="3124200" cy="2289048"/>
          </a:xfrm>
          <a:prstGeom prst="rect">
            <a:avLst/>
          </a:prstGeom>
        </p:spPr>
      </p:pic>
      <p:pic>
        <p:nvPicPr>
          <p:cNvPr id="5" name="Picture 4">
            <a:extLst>
              <a:ext uri="{FF2B5EF4-FFF2-40B4-BE49-F238E27FC236}">
                <a16:creationId xmlns:a16="http://schemas.microsoft.com/office/drawing/2014/main" id="{A626A92F-AD0D-D34B-056E-58F102F77122}"/>
              </a:ext>
            </a:extLst>
          </p:cNvPr>
          <p:cNvPicPr>
            <a:picLocks noChangeAspect="1"/>
          </p:cNvPicPr>
          <p:nvPr/>
        </p:nvPicPr>
        <p:blipFill>
          <a:blip r:embed="rId4"/>
          <a:stretch>
            <a:fillRect/>
          </a:stretch>
        </p:blipFill>
        <p:spPr>
          <a:xfrm>
            <a:off x="3283204" y="4985572"/>
            <a:ext cx="2120392" cy="842070"/>
          </a:xfrm>
          <a:prstGeom prst="rect">
            <a:avLst/>
          </a:prstGeom>
        </p:spPr>
      </p:pic>
      <p:pic>
        <p:nvPicPr>
          <p:cNvPr id="6" name="Picture 5">
            <a:extLst>
              <a:ext uri="{FF2B5EF4-FFF2-40B4-BE49-F238E27FC236}">
                <a16:creationId xmlns:a16="http://schemas.microsoft.com/office/drawing/2014/main" id="{2BA9B4FC-DC85-6105-8602-3075388B1BF0}"/>
              </a:ext>
            </a:extLst>
          </p:cNvPr>
          <p:cNvPicPr>
            <a:picLocks noChangeAspect="1"/>
          </p:cNvPicPr>
          <p:nvPr/>
        </p:nvPicPr>
        <p:blipFill>
          <a:blip r:embed="rId5"/>
          <a:stretch>
            <a:fillRect/>
          </a:stretch>
        </p:blipFill>
        <p:spPr>
          <a:xfrm>
            <a:off x="4343400" y="1451393"/>
            <a:ext cx="4358605" cy="2812213"/>
          </a:xfrm>
          <a:prstGeom prst="rect">
            <a:avLst/>
          </a:prstGeom>
        </p:spPr>
      </p:pic>
    </p:spTree>
    <p:extLst>
      <p:ext uri="{BB962C8B-B14F-4D97-AF65-F5344CB8AC3E}">
        <p14:creationId xmlns:p14="http://schemas.microsoft.com/office/powerpoint/2010/main" val="36376740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9.13  Neurons in the primary somatosensory cortex form functionally distinct columns </a:t>
            </a:r>
          </a:p>
        </p:txBody>
      </p:sp>
      <p:pic>
        <p:nvPicPr>
          <p:cNvPr id="4" name="Picture 3" descr="Neuroscience6e-Fig-09-1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10768"/>
            <a:ext cx="8534400" cy="5437632"/>
          </a:xfrm>
          <a:prstGeom prst="rect">
            <a:avLst/>
          </a:prstGeom>
        </p:spPr>
      </p:pic>
    </p:spTree>
    <p:extLst>
      <p:ext uri="{BB962C8B-B14F-4D97-AF65-F5344CB8AC3E}">
        <p14:creationId xmlns:p14="http://schemas.microsoft.com/office/powerpoint/2010/main" val="1558219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1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4568" y="455676"/>
            <a:ext cx="7674864" cy="6327648"/>
          </a:xfrm>
          <a:prstGeom prst="rect">
            <a:avLst/>
          </a:prstGeom>
        </p:spPr>
      </p:pic>
      <p:sp>
        <p:nvSpPr>
          <p:cNvPr id="3" name="Title 2"/>
          <p:cNvSpPr>
            <a:spLocks noGrp="1"/>
          </p:cNvSpPr>
          <p:nvPr>
            <p:ph type="title"/>
          </p:nvPr>
        </p:nvSpPr>
        <p:spPr/>
        <p:txBody>
          <a:bodyPr/>
          <a:lstStyle/>
          <a:p>
            <a:r>
              <a:rPr lang="en-US" dirty="0"/>
              <a:t>FIGURE 9.12  Connections within the somatosensory cortex establish functional hierarchies </a:t>
            </a:r>
          </a:p>
        </p:txBody>
      </p:sp>
    </p:spTree>
    <p:extLst>
      <p:ext uri="{BB962C8B-B14F-4D97-AF65-F5344CB8AC3E}">
        <p14:creationId xmlns:p14="http://schemas.microsoft.com/office/powerpoint/2010/main" val="2845320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A15656C-2022-2662-BC90-371B188670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Imaging cortical neurons responding to visual stimuli using calcium-sensitive dyes</a:t>
            </a:r>
          </a:p>
        </p:txBody>
      </p:sp>
      <p:pic>
        <p:nvPicPr>
          <p:cNvPr id="24578" name="Picture 3">
            <a:extLst>
              <a:ext uri="{FF2B5EF4-FFF2-40B4-BE49-F238E27FC236}">
                <a16:creationId xmlns:a16="http://schemas.microsoft.com/office/drawing/2014/main" id="{1DF52DAE-9114-9FE5-8D33-552A1152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476250"/>
            <a:ext cx="829945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B70A-49C8-8DA3-186E-6BFD5CD567E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71D3CF5-1EE9-3EB2-1C2D-E90640F5EB97}"/>
              </a:ext>
            </a:extLst>
          </p:cNvPr>
          <p:cNvPicPr>
            <a:picLocks noChangeAspect="1"/>
          </p:cNvPicPr>
          <p:nvPr/>
        </p:nvPicPr>
        <p:blipFill>
          <a:blip r:embed="rId2"/>
          <a:stretch>
            <a:fillRect/>
          </a:stretch>
        </p:blipFill>
        <p:spPr>
          <a:xfrm>
            <a:off x="0" y="0"/>
            <a:ext cx="9100870" cy="6858000"/>
          </a:xfrm>
          <a:prstGeom prst="rect">
            <a:avLst/>
          </a:prstGeom>
        </p:spPr>
      </p:pic>
    </p:spTree>
    <p:extLst>
      <p:ext uri="{BB962C8B-B14F-4D97-AF65-F5344CB8AC3E}">
        <p14:creationId xmlns:p14="http://schemas.microsoft.com/office/powerpoint/2010/main" val="36600000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240F6-C3A4-82A2-F79C-DB13D9D81AB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FF511929-B0CE-A76B-202E-D4DE5F31EBA3}"/>
              </a:ext>
            </a:extLst>
          </p:cNvPr>
          <p:cNvPicPr>
            <a:picLocks noChangeAspect="1"/>
          </p:cNvPicPr>
          <p:nvPr/>
        </p:nvPicPr>
        <p:blipFill>
          <a:blip r:embed="rId2"/>
          <a:stretch>
            <a:fillRect/>
          </a:stretch>
        </p:blipFill>
        <p:spPr>
          <a:xfrm>
            <a:off x="-1" y="32656"/>
            <a:ext cx="9102853" cy="6825343"/>
          </a:xfrm>
          <a:prstGeom prst="rect">
            <a:avLst/>
          </a:prstGeom>
        </p:spPr>
      </p:pic>
    </p:spTree>
    <p:extLst>
      <p:ext uri="{BB962C8B-B14F-4D97-AF65-F5344CB8AC3E}">
        <p14:creationId xmlns:p14="http://schemas.microsoft.com/office/powerpoint/2010/main" val="19465519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Box 9A  Patterns of Organization within the Sensory Cortices: Brain Modules </a:t>
            </a:r>
          </a:p>
        </p:txBody>
      </p:sp>
      <p:pic>
        <p:nvPicPr>
          <p:cNvPr id="4" name="Picture 3" descr="Neuroscience6e-Box-09A.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530351"/>
            <a:ext cx="2517648" cy="6327648"/>
          </a:xfrm>
          <a:prstGeom prst="rect">
            <a:avLst/>
          </a:prstGeom>
        </p:spPr>
      </p:pic>
      <p:pic>
        <p:nvPicPr>
          <p:cNvPr id="2" name="Picture 1">
            <a:extLst>
              <a:ext uri="{FF2B5EF4-FFF2-40B4-BE49-F238E27FC236}">
                <a16:creationId xmlns:a16="http://schemas.microsoft.com/office/drawing/2014/main" id="{78DD3BA1-31AB-4B97-244A-487DE08B32C5}"/>
              </a:ext>
            </a:extLst>
          </p:cNvPr>
          <p:cNvPicPr>
            <a:picLocks noChangeAspect="1"/>
          </p:cNvPicPr>
          <p:nvPr/>
        </p:nvPicPr>
        <p:blipFill>
          <a:blip r:embed="rId4"/>
          <a:stretch>
            <a:fillRect/>
          </a:stretch>
        </p:blipFill>
        <p:spPr>
          <a:xfrm>
            <a:off x="4499335" y="914400"/>
            <a:ext cx="4322583" cy="5410200"/>
          </a:xfrm>
          <a:prstGeom prst="rect">
            <a:avLst/>
          </a:prstGeom>
        </p:spPr>
      </p:pic>
    </p:spTree>
    <p:extLst>
      <p:ext uri="{BB962C8B-B14F-4D97-AF65-F5344CB8AC3E}">
        <p14:creationId xmlns:p14="http://schemas.microsoft.com/office/powerpoint/2010/main" val="29651589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0B70A-49C8-8DA3-186E-6BFD5CD567E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71D3CF5-1EE9-3EB2-1C2D-E90640F5EB97}"/>
              </a:ext>
            </a:extLst>
          </p:cNvPr>
          <p:cNvPicPr>
            <a:picLocks noChangeAspect="1"/>
          </p:cNvPicPr>
          <p:nvPr/>
        </p:nvPicPr>
        <p:blipFill>
          <a:blip r:embed="rId2"/>
          <a:stretch>
            <a:fillRect/>
          </a:stretch>
        </p:blipFill>
        <p:spPr>
          <a:xfrm>
            <a:off x="0" y="0"/>
            <a:ext cx="9100870" cy="6858000"/>
          </a:xfrm>
          <a:prstGeom prst="rect">
            <a:avLst/>
          </a:prstGeom>
        </p:spPr>
      </p:pic>
    </p:spTree>
    <p:extLst>
      <p:ext uri="{BB962C8B-B14F-4D97-AF65-F5344CB8AC3E}">
        <p14:creationId xmlns:p14="http://schemas.microsoft.com/office/powerpoint/2010/main" val="3135837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8D7C-35F9-05F2-C854-5B394319B53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B6AE11-4A86-BDCC-8529-7A3BBF7104A4}"/>
              </a:ext>
            </a:extLst>
          </p:cNvPr>
          <p:cNvPicPr>
            <a:picLocks noChangeAspect="1"/>
          </p:cNvPicPr>
          <p:nvPr/>
        </p:nvPicPr>
        <p:blipFill>
          <a:blip r:embed="rId2"/>
          <a:stretch>
            <a:fillRect/>
          </a:stretch>
        </p:blipFill>
        <p:spPr>
          <a:xfrm>
            <a:off x="0" y="-114300"/>
            <a:ext cx="9296400" cy="6972300"/>
          </a:xfrm>
          <a:prstGeom prst="rect">
            <a:avLst/>
          </a:prstGeom>
        </p:spPr>
      </p:pic>
    </p:spTree>
    <p:extLst>
      <p:ext uri="{BB962C8B-B14F-4D97-AF65-F5344CB8AC3E}">
        <p14:creationId xmlns:p14="http://schemas.microsoft.com/office/powerpoint/2010/main" val="526407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F60A8-E92E-BDAD-C120-EB1DC5FFD417}"/>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D9A2AD6-B430-294B-9BB1-FF85C87BEB41}"/>
              </a:ext>
            </a:extLst>
          </p:cNvPr>
          <p:cNvPicPr>
            <a:picLocks noChangeAspect="1"/>
          </p:cNvPicPr>
          <p:nvPr/>
        </p:nvPicPr>
        <p:blipFill>
          <a:blip r:embed="rId2"/>
          <a:stretch>
            <a:fillRect/>
          </a:stretch>
        </p:blipFill>
        <p:spPr>
          <a:xfrm>
            <a:off x="685800" y="1018292"/>
            <a:ext cx="7772400" cy="4821415"/>
          </a:xfrm>
          <a:prstGeom prst="rect">
            <a:avLst/>
          </a:prstGeom>
        </p:spPr>
      </p:pic>
    </p:spTree>
    <p:extLst>
      <p:ext uri="{BB962C8B-B14F-4D97-AF65-F5344CB8AC3E}">
        <p14:creationId xmlns:p14="http://schemas.microsoft.com/office/powerpoint/2010/main" val="2367946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E1592F-6FEE-671B-E490-BCEF3BB9A32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7356EE9-A2C5-799E-0411-3F4896B49266}"/>
              </a:ext>
            </a:extLst>
          </p:cNvPr>
          <p:cNvPicPr>
            <a:picLocks noChangeAspect="1"/>
          </p:cNvPicPr>
          <p:nvPr/>
        </p:nvPicPr>
        <p:blipFill>
          <a:blip r:embed="rId2"/>
          <a:stretch>
            <a:fillRect/>
          </a:stretch>
        </p:blipFill>
        <p:spPr>
          <a:xfrm>
            <a:off x="304800" y="492642"/>
            <a:ext cx="7663649" cy="5347710"/>
          </a:xfrm>
          <a:prstGeom prst="rect">
            <a:avLst/>
          </a:prstGeom>
        </p:spPr>
      </p:pic>
      <p:sp>
        <p:nvSpPr>
          <p:cNvPr id="4" name="TextBox 3">
            <a:extLst>
              <a:ext uri="{FF2B5EF4-FFF2-40B4-BE49-F238E27FC236}">
                <a16:creationId xmlns:a16="http://schemas.microsoft.com/office/drawing/2014/main" id="{5EDE04B2-442E-14EE-65E4-0E2B48E6DD3B}"/>
              </a:ext>
            </a:extLst>
          </p:cNvPr>
          <p:cNvSpPr txBox="1"/>
          <p:nvPr/>
        </p:nvSpPr>
        <p:spPr>
          <a:xfrm>
            <a:off x="4876800" y="6333460"/>
            <a:ext cx="3687228" cy="323165"/>
          </a:xfrm>
          <a:prstGeom prst="rect">
            <a:avLst/>
          </a:prstGeom>
          <a:noFill/>
        </p:spPr>
        <p:txBody>
          <a:bodyPr wrap="none" rtlCol="0">
            <a:spAutoFit/>
          </a:bodyPr>
          <a:lstStyle/>
          <a:p>
            <a:r>
              <a:rPr lang="en-US" sz="1500" dirty="0"/>
              <a:t>Motor unit, from Neuroscience 2</a:t>
            </a:r>
            <a:r>
              <a:rPr lang="en-US" sz="1500" baseline="30000" dirty="0"/>
              <a:t>nd</a:t>
            </a:r>
            <a:r>
              <a:rPr lang="en-US" sz="1500" dirty="0"/>
              <a:t> edition</a:t>
            </a:r>
          </a:p>
        </p:txBody>
      </p:sp>
    </p:spTree>
    <p:extLst>
      <p:ext uri="{BB962C8B-B14F-4D97-AF65-F5344CB8AC3E}">
        <p14:creationId xmlns:p14="http://schemas.microsoft.com/office/powerpoint/2010/main" val="4507917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DC5A8-ECF2-DE84-4853-01EF2D0CC8F4}"/>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60AAAD9-4D30-6227-1D5F-BD72368DEB8D}"/>
              </a:ext>
            </a:extLst>
          </p:cNvPr>
          <p:cNvPicPr>
            <a:picLocks noChangeAspect="1"/>
          </p:cNvPicPr>
          <p:nvPr/>
        </p:nvPicPr>
        <p:blipFill>
          <a:blip r:embed="rId2"/>
          <a:stretch>
            <a:fillRect/>
          </a:stretch>
        </p:blipFill>
        <p:spPr>
          <a:xfrm>
            <a:off x="0" y="0"/>
            <a:ext cx="9168940" cy="6858000"/>
          </a:xfrm>
          <a:prstGeom prst="rect">
            <a:avLst/>
          </a:prstGeom>
        </p:spPr>
      </p:pic>
    </p:spTree>
    <p:extLst>
      <p:ext uri="{BB962C8B-B14F-4D97-AF65-F5344CB8AC3E}">
        <p14:creationId xmlns:p14="http://schemas.microsoft.com/office/powerpoint/2010/main" val="1349848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F94E3-7998-2668-0319-179104E5F221}"/>
              </a:ext>
            </a:extLst>
          </p:cNvPr>
          <p:cNvSpPr>
            <a:spLocks noGrp="1"/>
          </p:cNvSpPr>
          <p:nvPr>
            <p:ph type="title"/>
          </p:nvPr>
        </p:nvSpPr>
        <p:spPr/>
        <p:txBody>
          <a:bodyPr/>
          <a:lstStyle/>
          <a:p>
            <a:r>
              <a:rPr lang="en-US" dirty="0"/>
              <a:t>Important somatosensory and musculoskeletal system facts</a:t>
            </a:r>
          </a:p>
        </p:txBody>
      </p:sp>
      <p:sp>
        <p:nvSpPr>
          <p:cNvPr id="3" name="Content Placeholder 2">
            <a:extLst>
              <a:ext uri="{FF2B5EF4-FFF2-40B4-BE49-F238E27FC236}">
                <a16:creationId xmlns:a16="http://schemas.microsoft.com/office/drawing/2014/main" id="{FB21A03E-664D-D1B7-B52C-44017F54764E}"/>
              </a:ext>
            </a:extLst>
          </p:cNvPr>
          <p:cNvSpPr txBox="1">
            <a:spLocks/>
          </p:cNvSpPr>
          <p:nvPr/>
        </p:nvSpPr>
        <p:spPr>
          <a:xfrm>
            <a:off x="381000" y="685801"/>
            <a:ext cx="6935551" cy="3733800"/>
          </a:xfrm>
          <a:prstGeom prst="rect">
            <a:avLst/>
          </a:prstGeom>
        </p:spPr>
        <p:txBody>
          <a:bodyPr/>
          <a:lst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eaLnBrk="1" hangingPunct="1"/>
            <a:r>
              <a:rPr lang="en-US" kern="0" dirty="0"/>
              <a:t>Approximately 4 million touch receptors</a:t>
            </a:r>
          </a:p>
          <a:p>
            <a:pPr eaLnBrk="1" hangingPunct="1"/>
            <a:r>
              <a:rPr lang="en-US" kern="0" dirty="0"/>
              <a:t>Approx. 30,000—82,000 </a:t>
            </a:r>
            <a:r>
              <a:rPr lang="en-US" kern="0" dirty="0" err="1"/>
              <a:t>golgi</a:t>
            </a:r>
            <a:r>
              <a:rPr lang="en-US" kern="0" dirty="0"/>
              <a:t> tendon organs</a:t>
            </a:r>
          </a:p>
          <a:p>
            <a:pPr eaLnBrk="1" hangingPunct="1"/>
            <a:r>
              <a:rPr lang="en-US" kern="0" dirty="0"/>
              <a:t>Approx. 50,000 muscle spindles in the body</a:t>
            </a:r>
          </a:p>
          <a:p>
            <a:pPr eaLnBrk="1" hangingPunct="1"/>
            <a:endParaRPr lang="en-US" kern="0" dirty="0"/>
          </a:p>
          <a:p>
            <a:pPr eaLnBrk="1" hangingPunct="1"/>
            <a:r>
              <a:rPr lang="en-US" kern="0" dirty="0"/>
              <a:t>(320 pairs of muscles, for 640 muscles total)</a:t>
            </a:r>
          </a:p>
          <a:p>
            <a:pPr eaLnBrk="1" hangingPunct="1"/>
            <a:r>
              <a:rPr lang="en-US" kern="0" dirty="0"/>
              <a:t>(206 bones: 88 pairs – 176 – and 30 unpaired)</a:t>
            </a:r>
          </a:p>
          <a:p>
            <a:pPr eaLnBrk="1" hangingPunct="1"/>
            <a:endParaRPr lang="en-US" kern="0" dirty="0"/>
          </a:p>
          <a:p>
            <a:pPr eaLnBrk="1" hangingPunct="1"/>
            <a:r>
              <a:rPr lang="en-US" kern="0" dirty="0"/>
              <a:t>Approximately 200,000 motor units (one motor unit: a motor axon and all the muscle fibers it controls)</a:t>
            </a:r>
          </a:p>
          <a:p>
            <a:pPr eaLnBrk="1" hangingPunct="1"/>
            <a:endParaRPr lang="en-US" kern="0" dirty="0"/>
          </a:p>
          <a:p>
            <a:pPr eaLnBrk="1" hangingPunct="1"/>
            <a:endParaRPr lang="en-US" kern="0" dirty="0"/>
          </a:p>
        </p:txBody>
      </p:sp>
      <p:pic>
        <p:nvPicPr>
          <p:cNvPr id="5" name="Picture 4">
            <a:extLst>
              <a:ext uri="{FF2B5EF4-FFF2-40B4-BE49-F238E27FC236}">
                <a16:creationId xmlns:a16="http://schemas.microsoft.com/office/drawing/2014/main" id="{AC4C7ED6-E56B-7EDC-9AAC-A5AE9CD08644}"/>
              </a:ext>
            </a:extLst>
          </p:cNvPr>
          <p:cNvPicPr>
            <a:picLocks noChangeAspect="1"/>
          </p:cNvPicPr>
          <p:nvPr/>
        </p:nvPicPr>
        <p:blipFill>
          <a:blip r:embed="rId2"/>
          <a:stretch>
            <a:fillRect/>
          </a:stretch>
        </p:blipFill>
        <p:spPr>
          <a:xfrm>
            <a:off x="352647" y="5075237"/>
            <a:ext cx="6096000" cy="1458685"/>
          </a:xfrm>
          <a:prstGeom prst="rect">
            <a:avLst/>
          </a:prstGeom>
        </p:spPr>
      </p:pic>
      <p:sp>
        <p:nvSpPr>
          <p:cNvPr id="6" name="TextBox 5">
            <a:extLst>
              <a:ext uri="{FF2B5EF4-FFF2-40B4-BE49-F238E27FC236}">
                <a16:creationId xmlns:a16="http://schemas.microsoft.com/office/drawing/2014/main" id="{E9BA6A78-4BD0-349A-7829-8799CBE035C7}"/>
              </a:ext>
            </a:extLst>
          </p:cNvPr>
          <p:cNvSpPr txBox="1"/>
          <p:nvPr/>
        </p:nvSpPr>
        <p:spPr>
          <a:xfrm>
            <a:off x="7010400" y="5075237"/>
            <a:ext cx="1170513" cy="1015663"/>
          </a:xfrm>
          <a:prstGeom prst="rect">
            <a:avLst/>
          </a:prstGeom>
          <a:noFill/>
        </p:spPr>
        <p:txBody>
          <a:bodyPr wrap="none" rtlCol="0">
            <a:spAutoFit/>
          </a:bodyPr>
          <a:lstStyle/>
          <a:p>
            <a:r>
              <a:rPr lang="en-US" sz="1500" dirty="0"/>
              <a:t>Wikipedia</a:t>
            </a:r>
          </a:p>
          <a:p>
            <a:r>
              <a:rPr lang="en-US" sz="1500" dirty="0"/>
              <a:t>‘Motor unit’</a:t>
            </a:r>
          </a:p>
          <a:p>
            <a:r>
              <a:rPr lang="en-US" sz="1500" dirty="0"/>
              <a:t>Accessed</a:t>
            </a:r>
          </a:p>
          <a:p>
            <a:r>
              <a:rPr lang="en-US" sz="1500" dirty="0"/>
              <a:t>Nov 2 2022</a:t>
            </a:r>
          </a:p>
        </p:txBody>
      </p:sp>
    </p:spTree>
    <p:extLst>
      <p:ext uri="{BB962C8B-B14F-4D97-AF65-F5344CB8AC3E}">
        <p14:creationId xmlns:p14="http://schemas.microsoft.com/office/powerpoint/2010/main" val="2991092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9.10  Somatosensory portions of the thalamus and their cortical targets in the postcentral gyrus </a:t>
            </a:r>
          </a:p>
        </p:txBody>
      </p:sp>
      <p:pic>
        <p:nvPicPr>
          <p:cNvPr id="4" name="Picture 3" descr="Neuroscience6e-Fig-09-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58368"/>
            <a:ext cx="8534400" cy="6047232"/>
          </a:xfrm>
          <a:prstGeom prst="rect">
            <a:avLst/>
          </a:prstGeom>
        </p:spPr>
      </p:pic>
    </p:spTree>
    <p:extLst>
      <p:ext uri="{BB962C8B-B14F-4D97-AF65-F5344CB8AC3E}">
        <p14:creationId xmlns:p14="http://schemas.microsoft.com/office/powerpoint/2010/main" val="2035393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06A00-5754-1459-A56E-4BCD0580F089}"/>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7B23C338-E85A-E255-B2FF-BA1BBE53D00E}"/>
              </a:ext>
            </a:extLst>
          </p:cNvPr>
          <p:cNvPicPr>
            <a:picLocks noChangeAspect="1"/>
          </p:cNvPicPr>
          <p:nvPr/>
        </p:nvPicPr>
        <p:blipFill>
          <a:blip r:embed="rId2"/>
          <a:stretch>
            <a:fillRect/>
          </a:stretch>
        </p:blipFill>
        <p:spPr>
          <a:xfrm>
            <a:off x="0" y="14468"/>
            <a:ext cx="9067800" cy="6772154"/>
          </a:xfrm>
          <a:prstGeom prst="rect">
            <a:avLst/>
          </a:prstGeom>
        </p:spPr>
      </p:pic>
    </p:spTree>
    <p:extLst>
      <p:ext uri="{BB962C8B-B14F-4D97-AF65-F5344CB8AC3E}">
        <p14:creationId xmlns:p14="http://schemas.microsoft.com/office/powerpoint/2010/main" val="3824817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FC8B7-F276-7FA2-A2DE-DE3820BA0FC6}"/>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D4B4C75C-BB55-B14A-4B2B-811F6F8685B2}"/>
              </a:ext>
            </a:extLst>
          </p:cNvPr>
          <p:cNvPicPr>
            <a:picLocks noChangeAspect="1"/>
          </p:cNvPicPr>
          <p:nvPr/>
        </p:nvPicPr>
        <p:blipFill>
          <a:blip r:embed="rId2"/>
          <a:stretch>
            <a:fillRect/>
          </a:stretch>
        </p:blipFill>
        <p:spPr>
          <a:xfrm>
            <a:off x="8164" y="27214"/>
            <a:ext cx="9124600" cy="6830786"/>
          </a:xfrm>
          <a:prstGeom prst="rect">
            <a:avLst/>
          </a:prstGeom>
        </p:spPr>
      </p:pic>
    </p:spTree>
    <p:extLst>
      <p:ext uri="{BB962C8B-B14F-4D97-AF65-F5344CB8AC3E}">
        <p14:creationId xmlns:p14="http://schemas.microsoft.com/office/powerpoint/2010/main" val="1963626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9.11  Somatotopic order in the human primary somatosensory cortex </a:t>
            </a:r>
          </a:p>
        </p:txBody>
      </p:sp>
      <p:pic>
        <p:nvPicPr>
          <p:cNvPr id="4" name="Picture 3" descr="Neuroscience6e-Fig-09-1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530352"/>
            <a:ext cx="5919216" cy="6327648"/>
          </a:xfrm>
          <a:prstGeom prst="rect">
            <a:avLst/>
          </a:prstGeom>
        </p:spPr>
      </p:pic>
      <p:pic>
        <p:nvPicPr>
          <p:cNvPr id="2" name="Picture 1">
            <a:extLst>
              <a:ext uri="{FF2B5EF4-FFF2-40B4-BE49-F238E27FC236}">
                <a16:creationId xmlns:a16="http://schemas.microsoft.com/office/drawing/2014/main" id="{B56E6C33-3A39-3987-05A5-5C70FE3891AF}"/>
              </a:ext>
            </a:extLst>
          </p:cNvPr>
          <p:cNvPicPr>
            <a:picLocks noChangeAspect="1"/>
          </p:cNvPicPr>
          <p:nvPr/>
        </p:nvPicPr>
        <p:blipFill>
          <a:blip r:embed="rId4"/>
          <a:stretch>
            <a:fillRect/>
          </a:stretch>
        </p:blipFill>
        <p:spPr>
          <a:xfrm>
            <a:off x="217605" y="3048000"/>
            <a:ext cx="2756292" cy="3492500"/>
          </a:xfrm>
          <a:prstGeom prst="rect">
            <a:avLst/>
          </a:prstGeom>
        </p:spPr>
      </p:pic>
      <p:pic>
        <p:nvPicPr>
          <p:cNvPr id="5" name="Picture 4">
            <a:extLst>
              <a:ext uri="{FF2B5EF4-FFF2-40B4-BE49-F238E27FC236}">
                <a16:creationId xmlns:a16="http://schemas.microsoft.com/office/drawing/2014/main" id="{A626A92F-AD0D-D34B-056E-58F102F77122}"/>
              </a:ext>
            </a:extLst>
          </p:cNvPr>
          <p:cNvPicPr>
            <a:picLocks noChangeAspect="1"/>
          </p:cNvPicPr>
          <p:nvPr/>
        </p:nvPicPr>
        <p:blipFill>
          <a:blip r:embed="rId5"/>
          <a:stretch>
            <a:fillRect/>
          </a:stretch>
        </p:blipFill>
        <p:spPr>
          <a:xfrm>
            <a:off x="685800" y="1893256"/>
            <a:ext cx="2120392" cy="842070"/>
          </a:xfrm>
          <a:prstGeom prst="rect">
            <a:avLst/>
          </a:prstGeom>
        </p:spPr>
      </p:pic>
    </p:spTree>
    <p:extLst>
      <p:ext uri="{BB962C8B-B14F-4D97-AF65-F5344CB8AC3E}">
        <p14:creationId xmlns:p14="http://schemas.microsoft.com/office/powerpoint/2010/main" val="29390912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9.8  The main touch pathways </a:t>
            </a:r>
          </a:p>
        </p:txBody>
      </p:sp>
      <p:pic>
        <p:nvPicPr>
          <p:cNvPr id="4" name="Picture 3" descr="Figure 9.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484632"/>
            <a:ext cx="5044440" cy="6297168"/>
          </a:xfrm>
          <a:prstGeom prst="rect">
            <a:avLst/>
          </a:prstGeom>
        </p:spPr>
      </p:pic>
    </p:spTree>
    <p:extLst>
      <p:ext uri="{BB962C8B-B14F-4D97-AF65-F5344CB8AC3E}">
        <p14:creationId xmlns:p14="http://schemas.microsoft.com/office/powerpoint/2010/main" val="32704520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9.11  Somatotopic order in the human primary somatosensory cortex </a:t>
            </a:r>
          </a:p>
        </p:txBody>
      </p:sp>
      <p:pic>
        <p:nvPicPr>
          <p:cNvPr id="4" name="Picture 3" descr="Neuroscience6e-Fig-09-1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1800" y="530352"/>
            <a:ext cx="5919216" cy="6327648"/>
          </a:xfrm>
          <a:prstGeom prst="rect">
            <a:avLst/>
          </a:prstGeom>
        </p:spPr>
      </p:pic>
      <p:pic>
        <p:nvPicPr>
          <p:cNvPr id="2" name="Picture 1">
            <a:extLst>
              <a:ext uri="{FF2B5EF4-FFF2-40B4-BE49-F238E27FC236}">
                <a16:creationId xmlns:a16="http://schemas.microsoft.com/office/drawing/2014/main" id="{B56E6C33-3A39-3987-05A5-5C70FE3891AF}"/>
              </a:ext>
            </a:extLst>
          </p:cNvPr>
          <p:cNvPicPr>
            <a:picLocks noChangeAspect="1"/>
          </p:cNvPicPr>
          <p:nvPr/>
        </p:nvPicPr>
        <p:blipFill>
          <a:blip r:embed="rId4"/>
          <a:stretch>
            <a:fillRect/>
          </a:stretch>
        </p:blipFill>
        <p:spPr>
          <a:xfrm>
            <a:off x="217605" y="3048000"/>
            <a:ext cx="2756292" cy="3492500"/>
          </a:xfrm>
          <a:prstGeom prst="rect">
            <a:avLst/>
          </a:prstGeom>
        </p:spPr>
      </p:pic>
      <p:pic>
        <p:nvPicPr>
          <p:cNvPr id="5" name="Picture 4">
            <a:extLst>
              <a:ext uri="{FF2B5EF4-FFF2-40B4-BE49-F238E27FC236}">
                <a16:creationId xmlns:a16="http://schemas.microsoft.com/office/drawing/2014/main" id="{A626A92F-AD0D-D34B-056E-58F102F77122}"/>
              </a:ext>
            </a:extLst>
          </p:cNvPr>
          <p:cNvPicPr>
            <a:picLocks noChangeAspect="1"/>
          </p:cNvPicPr>
          <p:nvPr/>
        </p:nvPicPr>
        <p:blipFill>
          <a:blip r:embed="rId5"/>
          <a:stretch>
            <a:fillRect/>
          </a:stretch>
        </p:blipFill>
        <p:spPr>
          <a:xfrm>
            <a:off x="685800" y="1893256"/>
            <a:ext cx="2120392" cy="842070"/>
          </a:xfrm>
          <a:prstGeom prst="rect">
            <a:avLst/>
          </a:prstGeom>
        </p:spPr>
      </p:pic>
    </p:spTree>
    <p:extLst>
      <p:ext uri="{BB962C8B-B14F-4D97-AF65-F5344CB8AC3E}">
        <p14:creationId xmlns:p14="http://schemas.microsoft.com/office/powerpoint/2010/main" val="1420497678"/>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644</TotalTime>
  <Words>1577</Words>
  <Application>Microsoft Macintosh PowerPoint</Application>
  <PresentationFormat>On-screen Show (4:3)</PresentationFormat>
  <Paragraphs>49</Paragraphs>
  <Slides>20</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Times</vt:lpstr>
      <vt:lpstr>Blank Presentation</vt:lpstr>
      <vt:lpstr>PowerPoint Presentation</vt:lpstr>
      <vt:lpstr>PowerPoint Presentation</vt:lpstr>
      <vt:lpstr>Important somatosensory and musculoskeletal system facts</vt:lpstr>
      <vt:lpstr>FIGURE 9.10  Somatosensory portions of the thalamus and their cortical targets in the postcentral gyrus </vt:lpstr>
      <vt:lpstr>PowerPoint Presentation</vt:lpstr>
      <vt:lpstr>PowerPoint Presentation</vt:lpstr>
      <vt:lpstr>FIGURE 9.11  Somatotopic order in the human primary somatosensory cortex </vt:lpstr>
      <vt:lpstr>FIGURE 9.8  The main touch pathways </vt:lpstr>
      <vt:lpstr>FIGURE 9.11  Somatotopic order in the human primary somatosensory cortex </vt:lpstr>
      <vt:lpstr>FIGURE 9.11  Somatotopic order in the human primary somatosensory cortex </vt:lpstr>
      <vt:lpstr>FIGURE 9.13  Neurons in the primary somatosensory cortex form functionally distinct columns </vt:lpstr>
      <vt:lpstr>FIGURE 9.12  Connections within the somatosensory cortex establish functional hierarchies </vt:lpstr>
      <vt:lpstr>Imaging cortical neurons responding to visual stimuli using calcium-sensitive dyes</vt:lpstr>
      <vt:lpstr>PowerPoint Presentation</vt:lpstr>
      <vt:lpstr>PowerPoint Presentation</vt:lpstr>
      <vt:lpstr>Box 9A  Patterns of Organization within the Sensory Cortices: Brain Modules </vt:lpstr>
      <vt:lpstr>PowerPoint Presentation</vt:lpstr>
      <vt:lpstr>PowerPoint Presentation</vt:lpstr>
      <vt:lpstr>PowerPoint Presentation</vt:lpstr>
      <vt:lpstr>PowerPoint Presentation</vt:lpstr>
    </vt:vector>
  </TitlesOfParts>
  <Manager>Sumanas, Inc.</Manager>
  <Company>© Oxford University Press.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6e</dc:title>
  <dc:creator>Purves et al.</dc:creator>
  <cp:lastModifiedBy>Malcolm Angus MacIver</cp:lastModifiedBy>
  <cp:revision>156</cp:revision>
  <dcterms:created xsi:type="dcterms:W3CDTF">2017-03-27T17:51:26Z</dcterms:created>
  <dcterms:modified xsi:type="dcterms:W3CDTF">2022-11-02T18:37:54Z</dcterms:modified>
</cp:coreProperties>
</file>